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8"/>
  </p:notesMasterIdLst>
  <p:handoutMasterIdLst>
    <p:handoutMasterId r:id="rId39"/>
  </p:handoutMasterIdLst>
  <p:sldIdLst>
    <p:sldId id="256" r:id="rId2"/>
    <p:sldId id="313" r:id="rId3"/>
    <p:sldId id="258" r:id="rId4"/>
    <p:sldId id="305" r:id="rId5"/>
    <p:sldId id="291" r:id="rId6"/>
    <p:sldId id="314" r:id="rId7"/>
    <p:sldId id="306" r:id="rId8"/>
    <p:sldId id="272" r:id="rId9"/>
    <p:sldId id="284" r:id="rId10"/>
    <p:sldId id="260" r:id="rId11"/>
    <p:sldId id="283" r:id="rId12"/>
    <p:sldId id="259" r:id="rId13"/>
    <p:sldId id="273" r:id="rId14"/>
    <p:sldId id="261" r:id="rId15"/>
    <p:sldId id="263" r:id="rId16"/>
    <p:sldId id="301" r:id="rId17"/>
    <p:sldId id="264" r:id="rId18"/>
    <p:sldId id="262" r:id="rId19"/>
    <p:sldId id="282" r:id="rId20"/>
    <p:sldId id="265" r:id="rId21"/>
    <p:sldId id="310" r:id="rId22"/>
    <p:sldId id="287" r:id="rId23"/>
    <p:sldId id="307" r:id="rId24"/>
    <p:sldId id="308" r:id="rId25"/>
    <p:sldId id="309" r:id="rId26"/>
    <p:sldId id="275" r:id="rId27"/>
    <p:sldId id="311" r:id="rId28"/>
    <p:sldId id="312" r:id="rId29"/>
    <p:sldId id="315" r:id="rId30"/>
    <p:sldId id="276" r:id="rId31"/>
    <p:sldId id="290" r:id="rId32"/>
    <p:sldId id="277" r:id="rId33"/>
    <p:sldId id="278" r:id="rId34"/>
    <p:sldId id="279" r:id="rId35"/>
    <p:sldId id="280" r:id="rId36"/>
    <p:sldId id="289" r:id="rId37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rvine" initials="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70" autoAdjust="0"/>
  </p:normalViewPr>
  <p:slideViewPr>
    <p:cSldViewPr>
      <p:cViewPr>
        <p:scale>
          <a:sx n="65" d="100"/>
          <a:sy n="65" d="100"/>
        </p:scale>
        <p:origin x="-76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7" y="0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/>
          <a:lstStyle>
            <a:lvl1pPr algn="r">
              <a:defRPr sz="1100"/>
            </a:lvl1pPr>
          </a:lstStyle>
          <a:p>
            <a:fld id="{AA650B4A-BCC6-46CF-8F2F-E5920E0A6503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7" y="8772668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 anchor="b"/>
          <a:lstStyle>
            <a:lvl1pPr algn="r">
              <a:defRPr sz="1100"/>
            </a:lvl1pPr>
          </a:lstStyle>
          <a:p>
            <a:fld id="{7DE11B1F-54D0-4374-BE93-5D33D508DE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40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699" cy="463407"/>
          </a:xfrm>
          <a:prstGeom prst="rect">
            <a:avLst/>
          </a:prstGeom>
        </p:spPr>
        <p:txBody>
          <a:bodyPr vert="horz" lIns="92478" tIns="46239" rIns="92478" bIns="46239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7" y="1"/>
            <a:ext cx="3011699" cy="463407"/>
          </a:xfrm>
          <a:prstGeom prst="rect">
            <a:avLst/>
          </a:prstGeom>
        </p:spPr>
        <p:txBody>
          <a:bodyPr vert="horz" lIns="92478" tIns="46239" rIns="92478" bIns="46239" rtlCol="0"/>
          <a:lstStyle>
            <a:lvl1pPr algn="r">
              <a:defRPr sz="1100"/>
            </a:lvl1pPr>
          </a:lstStyle>
          <a:p>
            <a:fld id="{54CB2147-0174-4857-8EDC-E5D6A949D77B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8" tIns="46239" rIns="92478" bIns="4623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78" tIns="46239" rIns="92478" bIns="462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1699" cy="463406"/>
          </a:xfrm>
          <a:prstGeom prst="rect">
            <a:avLst/>
          </a:prstGeom>
        </p:spPr>
        <p:txBody>
          <a:bodyPr vert="horz" lIns="92478" tIns="46239" rIns="92478" bIns="46239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7" y="8772670"/>
            <a:ext cx="3011699" cy="463406"/>
          </a:xfrm>
          <a:prstGeom prst="rect">
            <a:avLst/>
          </a:prstGeom>
        </p:spPr>
        <p:txBody>
          <a:bodyPr vert="horz" lIns="92478" tIns="46239" rIns="92478" bIns="46239" rtlCol="0" anchor="b"/>
          <a:lstStyle>
            <a:lvl1pPr algn="r">
              <a:defRPr sz="1100"/>
            </a:lvl1pPr>
          </a:lstStyle>
          <a:p>
            <a:fld id="{776D3FDC-1AEB-46E9-ADDE-01AD99DCAE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47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D3FDC-1AEB-46E9-ADDE-01AD99DCAE8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59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D3FDC-1AEB-46E9-ADDE-01AD99DCAE8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87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D3FDC-1AEB-46E9-ADDE-01AD99DCAE8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D3FDC-1AEB-46E9-ADDE-01AD99DCAE8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61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D3FDC-1AEB-46E9-ADDE-01AD99DCAE8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95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D3FDC-1AEB-46E9-ADDE-01AD99DCAE8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15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D3FDC-1AEB-46E9-ADDE-01AD99DCAE8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36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24775">
              <a:defRPr/>
            </a:pPr>
            <a:endParaRPr lang="en-US" baseline="0" dirty="0"/>
          </a:p>
          <a:p>
            <a:pPr marL="0" lvl="1" defTabSz="924775">
              <a:defRPr/>
            </a:pPr>
            <a:endParaRPr lang="en-US" baseline="0" dirty="0"/>
          </a:p>
          <a:p>
            <a:pPr marL="0" lvl="1" defTabSz="924775">
              <a:defRPr/>
            </a:pPr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D3FDC-1AEB-46E9-ADDE-01AD99DCAE8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61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D3FDC-1AEB-46E9-ADDE-01AD99DCAE8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64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D3FDC-1AEB-46E9-ADDE-01AD99DCAE8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781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D3FDC-1AEB-46E9-ADDE-01AD99DCAE8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96" indent="-173396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D3FDC-1AEB-46E9-ADDE-01AD99DCAE8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11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D3FDC-1AEB-46E9-ADDE-01AD99DCAE8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676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D3FDC-1AEB-46E9-ADDE-01AD99DCAE8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676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D3FDC-1AEB-46E9-ADDE-01AD99DCAE8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D3FDC-1AEB-46E9-ADDE-01AD99DCAE8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504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D3FDC-1AEB-46E9-ADDE-01AD99DCAE8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504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D3FDC-1AEB-46E9-ADDE-01AD99DCAE8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504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D3FDC-1AEB-46E9-ADDE-01AD99DCAE8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D3FDC-1AEB-46E9-ADDE-01AD99DCAE8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D3FDC-1AEB-46E9-ADDE-01AD99DCAE8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D3FDC-1AEB-46E9-ADDE-01AD99DCAE8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96" indent="-173396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D3FDC-1AEB-46E9-ADDE-01AD99DCAE8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11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D3FDC-1AEB-46E9-ADDE-01AD99DCAE8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D3FDC-1AEB-46E9-ADDE-01AD99DCAE8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D3FDC-1AEB-46E9-ADDE-01AD99DCAE8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D3FDC-1AEB-46E9-ADDE-01AD99DCAE8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54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D3FDC-1AEB-46E9-ADDE-01AD99DCAE8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96" indent="-173396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D3FDC-1AEB-46E9-ADDE-01AD99DCAE8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1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D3FDC-1AEB-46E9-ADDE-01AD99DCAE8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95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D3FDC-1AEB-46E9-ADDE-01AD99DCAE8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74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D3FDC-1AEB-46E9-ADDE-01AD99DCAE8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74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D67-1CCE-48E5-8BF0-D5EDA5043E10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144FD72-6B1E-455C-8A6B-C2B76FD002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D67-1CCE-48E5-8BF0-D5EDA5043E10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FD72-6B1E-455C-8A6B-C2B76FD00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144FD72-6B1E-455C-8A6B-C2B76FD002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D67-1CCE-48E5-8BF0-D5EDA5043E10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D67-1CCE-48E5-8BF0-D5EDA5043E10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144FD72-6B1E-455C-8A6B-C2B76FD002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D67-1CCE-48E5-8BF0-D5EDA5043E10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144FD72-6B1E-455C-8A6B-C2B76FD002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CC3ED67-1CCE-48E5-8BF0-D5EDA5043E10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FD72-6B1E-455C-8A6B-C2B76FD002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D67-1CCE-48E5-8BF0-D5EDA5043E10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144FD72-6B1E-455C-8A6B-C2B76FD002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D67-1CCE-48E5-8BF0-D5EDA5043E10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144FD72-6B1E-455C-8A6B-C2B76FD00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D67-1CCE-48E5-8BF0-D5EDA5043E10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44FD72-6B1E-455C-8A6B-C2B76FD00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144FD72-6B1E-455C-8A6B-C2B76FD002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D67-1CCE-48E5-8BF0-D5EDA5043E10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144FD72-6B1E-455C-8A6B-C2B76FD002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CC3ED67-1CCE-48E5-8BF0-D5EDA5043E10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CC3ED67-1CCE-48E5-8BF0-D5EDA5043E10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144FD72-6B1E-455C-8A6B-C2B76FD002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tif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419600"/>
            <a:ext cx="9144000" cy="22098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Civil </a:t>
            </a:r>
            <a:r>
              <a:rPr lang="en-US" dirty="0"/>
              <a:t>Legal Aid in </a:t>
            </a:r>
            <a:r>
              <a:rPr lang="en-US" dirty="0" smtClean="0"/>
              <a:t>NV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895600"/>
            <a:ext cx="8305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2800" b="1" dirty="0" smtClean="0">
                <a:solidFill>
                  <a:schemeClr val="tx2"/>
                </a:solidFill>
              </a:rPr>
              <a:t>New Commission Member Orientation</a:t>
            </a:r>
            <a:endParaRPr lang="en-US" sz="2800" b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3421" y="5147064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Brad Lewis</a:t>
            </a:r>
            <a:endParaRPr lang="en-US" sz="1600" dirty="0">
              <a:solidFill>
                <a:schemeClr val="tx2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Director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5112603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Nevada Supreme Court</a:t>
            </a:r>
          </a:p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Access to Justice Commission</a:t>
            </a:r>
            <a:endParaRPr lang="en-US" dirty="0"/>
          </a:p>
        </p:txBody>
      </p:sp>
      <p:pic>
        <p:nvPicPr>
          <p:cNvPr id="1026" name="Picture 2" descr="C:\Users\BradL\Desktop\Logos\ATJC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13" y="366930"/>
            <a:ext cx="1815408" cy="181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Provide legal </a:t>
            </a:r>
            <a:r>
              <a:rPr lang="en-US" sz="2400" dirty="0" smtClean="0"/>
              <a:t>representation to those with limited means*</a:t>
            </a:r>
            <a:endParaRPr lang="en-US" sz="2400" dirty="0"/>
          </a:p>
          <a:p>
            <a:pPr lvl="1"/>
            <a:r>
              <a:rPr lang="en-US" dirty="0"/>
              <a:t>Legal advice</a:t>
            </a:r>
          </a:p>
          <a:p>
            <a:pPr lvl="1"/>
            <a:r>
              <a:rPr lang="en-US" dirty="0" smtClean="0"/>
              <a:t>Brief or limited </a:t>
            </a:r>
            <a:r>
              <a:rPr lang="en-US" dirty="0"/>
              <a:t>legal services</a:t>
            </a:r>
          </a:p>
          <a:p>
            <a:pPr lvl="1"/>
            <a:r>
              <a:rPr lang="en-US" dirty="0"/>
              <a:t>Negotiation</a:t>
            </a:r>
          </a:p>
          <a:p>
            <a:pPr lvl="1"/>
            <a:r>
              <a:rPr lang="en-US" dirty="0"/>
              <a:t>Litigation</a:t>
            </a:r>
          </a:p>
          <a:p>
            <a:pPr lvl="1"/>
            <a:r>
              <a:rPr lang="en-US" dirty="0"/>
              <a:t>Appeals</a:t>
            </a:r>
          </a:p>
          <a:p>
            <a:pPr lvl="1"/>
            <a:r>
              <a:rPr lang="en-US" dirty="0"/>
              <a:t>Advocacy targeted to                                                      address systemic issues for our                                                                        </a:t>
            </a:r>
            <a:r>
              <a:rPr lang="en-US" dirty="0" smtClean="0"/>
              <a:t>clients</a:t>
            </a:r>
          </a:p>
          <a:p>
            <a:pPr marL="274320" lvl="1" indent="0">
              <a:buNone/>
            </a:pPr>
            <a:r>
              <a:rPr lang="en-US" dirty="0" smtClean="0"/>
              <a:t>*Nevada ranks 29</a:t>
            </a:r>
            <a:r>
              <a:rPr lang="en-US" baseline="30000" dirty="0" smtClean="0"/>
              <a:t>th</a:t>
            </a:r>
            <a:r>
              <a:rPr lang="en-US" dirty="0" smtClean="0"/>
              <a:t> out of 50</a:t>
            </a:r>
          </a:p>
          <a:p>
            <a:pPr marL="274320" lvl="1" indent="0">
              <a:buNone/>
            </a:pPr>
            <a:r>
              <a:rPr lang="en-US" dirty="0"/>
              <a:t>s</a:t>
            </a:r>
            <a:r>
              <a:rPr lang="en-US" dirty="0" smtClean="0"/>
              <a:t>tates in poverty.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8600" y="3125240"/>
            <a:ext cx="4448574" cy="2961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Offer other services</a:t>
            </a:r>
          </a:p>
          <a:p>
            <a:pPr lvl="1"/>
            <a:r>
              <a:rPr lang="en-US" dirty="0"/>
              <a:t>Community </a:t>
            </a:r>
            <a:r>
              <a:rPr lang="en-US" dirty="0" smtClean="0"/>
              <a:t>education, clinics and “Ask-A-Lawyer” events</a:t>
            </a:r>
            <a:endParaRPr lang="en-US" dirty="0"/>
          </a:p>
          <a:p>
            <a:pPr lvl="1"/>
            <a:r>
              <a:rPr lang="en-US" dirty="0"/>
              <a:t>Volunteer </a:t>
            </a:r>
            <a:r>
              <a:rPr lang="en-US" dirty="0" smtClean="0"/>
              <a:t>(pro bono) attorney </a:t>
            </a:r>
            <a:r>
              <a:rPr lang="en-US" dirty="0"/>
              <a:t>recruitment, training, mentoring, and management</a:t>
            </a:r>
          </a:p>
          <a:p>
            <a:pPr lvl="1"/>
            <a:r>
              <a:rPr lang="en-US" dirty="0"/>
              <a:t>Public policy advocacy</a:t>
            </a:r>
          </a:p>
          <a:p>
            <a:pPr lvl="1"/>
            <a:r>
              <a:rPr lang="en-US" dirty="0"/>
              <a:t>Investigation and                                                                         monitoring</a:t>
            </a:r>
          </a:p>
          <a:p>
            <a:pPr lvl="1"/>
            <a:r>
              <a:rPr lang="en-US" dirty="0"/>
              <a:t>Communications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62" name="Picture 2" descr="Edit-4823 (Web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429223"/>
            <a:ext cx="3986312" cy="265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do clients apply for services?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Office walk-ins</a:t>
            </a:r>
          </a:p>
          <a:p>
            <a:r>
              <a:rPr lang="en-US" dirty="0" smtClean="0"/>
              <a:t>Self-Help Centers</a:t>
            </a:r>
            <a:endParaRPr lang="en-US" dirty="0"/>
          </a:p>
          <a:p>
            <a:r>
              <a:rPr lang="en-US" dirty="0" smtClean="0"/>
              <a:t>Online </a:t>
            </a:r>
            <a:r>
              <a:rPr lang="en-US" dirty="0"/>
              <a:t>applications</a:t>
            </a:r>
          </a:p>
          <a:p>
            <a:r>
              <a:rPr lang="en-US" dirty="0"/>
              <a:t>By phone</a:t>
            </a:r>
          </a:p>
          <a:p>
            <a:r>
              <a:rPr lang="en-US" dirty="0" smtClean="0"/>
              <a:t>By </a:t>
            </a:r>
            <a:r>
              <a:rPr lang="en-US" dirty="0"/>
              <a:t>mail</a:t>
            </a:r>
          </a:p>
          <a:p>
            <a:r>
              <a:rPr lang="en-US" dirty="0"/>
              <a:t>Referrals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2730855"/>
            <a:ext cx="3620378" cy="32881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gets help</a:t>
            </a:r>
            <a:r>
              <a:rPr lang="en-US" dirty="0" smtClean="0"/>
              <a:t>?  And the “Justice Gap”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Need: Each year</a:t>
            </a:r>
            <a:r>
              <a:rPr lang="en-US" dirty="0"/>
              <a:t> </a:t>
            </a:r>
            <a:r>
              <a:rPr lang="en-US" dirty="0" smtClean="0"/>
              <a:t>147,000 legal problems are experienced each year by low income Nevadans</a:t>
            </a:r>
          </a:p>
          <a:p>
            <a:r>
              <a:rPr lang="en-US" dirty="0" smtClean="0"/>
              <a:t>Capacity: In 2016, 35,000 cases were closed by Nevada’s five core legal aid providers.</a:t>
            </a:r>
          </a:p>
          <a:p>
            <a:r>
              <a:rPr lang="en-US" dirty="0" smtClean="0"/>
              <a:t>The “Justice Gap”: 112,000</a:t>
            </a:r>
          </a:p>
          <a:p>
            <a:r>
              <a:rPr lang="en-US" dirty="0" smtClean="0"/>
              <a:t>76% of all legal needs go unmet.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4819" name="Picture 3" descr="C:\Users\mirvine\Dropbox\NC Commission\Communications\Client stories\New 2014\LSSP Health Care Client - Grant Nowe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6845" y="3810000"/>
            <a:ext cx="3048000" cy="20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9011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types of cases do we handle?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Income &amp; Employment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Health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Consumer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Family</a:t>
            </a:r>
            <a:r>
              <a:rPr lang="en-US" dirty="0"/>
              <a:t>, Juvenile &amp; </a:t>
            </a:r>
            <a:r>
              <a:rPr lang="en-US" dirty="0" smtClean="0"/>
              <a:t>Education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Housing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Immigration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And </a:t>
            </a:r>
            <a:r>
              <a:rPr lang="en-US" dirty="0"/>
              <a:t>more…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1752600"/>
            <a:ext cx="3145072" cy="4264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2000" y="1553026"/>
            <a:ext cx="7924800" cy="732974"/>
          </a:xfrm>
        </p:spPr>
        <p:txBody>
          <a:bodyPr/>
          <a:lstStyle/>
          <a:p>
            <a:pPr algn="ctr"/>
            <a:r>
              <a:rPr lang="en-US" sz="2800" dirty="0" smtClean="0"/>
              <a:t>Nevada’s Five Core Legal Aid Providers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214 </a:t>
            </a:r>
            <a:r>
              <a:rPr lang="en-US" dirty="0"/>
              <a:t>staff located across </a:t>
            </a:r>
            <a:r>
              <a:rPr lang="en-US" dirty="0" smtClean="0"/>
              <a:t>Nevada </a:t>
            </a:r>
            <a:r>
              <a:rPr lang="en-US" dirty="0"/>
              <a:t>including:</a:t>
            </a:r>
          </a:p>
          <a:p>
            <a:pPr lvl="1"/>
            <a:r>
              <a:rPr lang="en-US" dirty="0" smtClean="0"/>
              <a:t>84 </a:t>
            </a:r>
            <a:r>
              <a:rPr lang="en-US" dirty="0"/>
              <a:t>lawyers</a:t>
            </a:r>
          </a:p>
          <a:p>
            <a:pPr lvl="1"/>
            <a:r>
              <a:rPr lang="en-US" dirty="0" smtClean="0"/>
              <a:t>28 </a:t>
            </a:r>
            <a:r>
              <a:rPr lang="en-US" dirty="0"/>
              <a:t>paralegals</a:t>
            </a:r>
          </a:p>
          <a:p>
            <a:pPr lvl="1"/>
            <a:r>
              <a:rPr lang="en-US" dirty="0" smtClean="0"/>
              <a:t>102 </a:t>
            </a:r>
            <a:r>
              <a:rPr lang="en-US" dirty="0"/>
              <a:t>other </a:t>
            </a:r>
            <a:r>
              <a:rPr lang="en-US" dirty="0" smtClean="0"/>
              <a:t>staff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/>
              <a:t>1 legal aid attorney for every </a:t>
            </a:r>
            <a:r>
              <a:rPr lang="en-US" b="1" dirty="0">
                <a:solidFill>
                  <a:srgbClr val="FF0000"/>
                </a:solidFill>
              </a:rPr>
              <a:t>6</a:t>
            </a:r>
            <a:r>
              <a:rPr lang="en-US" b="1" dirty="0" smtClean="0">
                <a:solidFill>
                  <a:srgbClr val="FF0000"/>
                </a:solidFill>
              </a:rPr>
              <a:t>,000</a:t>
            </a:r>
            <a:r>
              <a:rPr lang="en-US" dirty="0" smtClean="0"/>
              <a:t> </a:t>
            </a:r>
            <a:r>
              <a:rPr lang="en-US" dirty="0"/>
              <a:t>eligible </a:t>
            </a:r>
            <a:r>
              <a:rPr lang="en-US" dirty="0" smtClean="0"/>
              <a:t>clients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How does this compare to attorneys available for a fee?</a:t>
            </a:r>
          </a:p>
          <a:p>
            <a:pPr lvl="1"/>
            <a:r>
              <a:rPr lang="en-US" dirty="0"/>
              <a:t>1 private attorney for every </a:t>
            </a:r>
            <a:r>
              <a:rPr lang="en-US" b="1" dirty="0" smtClean="0">
                <a:solidFill>
                  <a:srgbClr val="FF0000"/>
                </a:solidFill>
              </a:rPr>
              <a:t>400</a:t>
            </a:r>
            <a:r>
              <a:rPr lang="en-US" dirty="0" smtClean="0"/>
              <a:t> people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provides the services?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07552" cy="758952"/>
          </a:xfrm>
        </p:spPr>
        <p:txBody>
          <a:bodyPr/>
          <a:lstStyle/>
          <a:p>
            <a:r>
              <a:rPr lang="en-US" dirty="0"/>
              <a:t>What challenges </a:t>
            </a:r>
            <a:r>
              <a:rPr lang="en-US" dirty="0" smtClean="0"/>
              <a:t>does </a:t>
            </a:r>
            <a:r>
              <a:rPr lang="en-US" dirty="0"/>
              <a:t>legal aid </a:t>
            </a:r>
            <a:r>
              <a:rPr lang="en-US" dirty="0" smtClean="0"/>
              <a:t>face?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Low </a:t>
            </a:r>
            <a:r>
              <a:rPr lang="en-US" dirty="0" smtClean="0"/>
              <a:t>salaries/recruitment/competitive market</a:t>
            </a:r>
            <a:endParaRPr lang="en-US" dirty="0"/>
          </a:p>
          <a:p>
            <a:r>
              <a:rPr lang="en-US" dirty="0"/>
              <a:t>High case loads</a:t>
            </a:r>
          </a:p>
          <a:p>
            <a:r>
              <a:rPr lang="en-US" dirty="0"/>
              <a:t>Limited litigation budgets</a:t>
            </a:r>
          </a:p>
          <a:p>
            <a:r>
              <a:rPr lang="en-US" dirty="0" smtClean="0"/>
              <a:t>Lean </a:t>
            </a:r>
            <a:r>
              <a:rPr lang="en-US" dirty="0"/>
              <a:t>support staff</a:t>
            </a:r>
          </a:p>
          <a:p>
            <a:r>
              <a:rPr lang="en-US" dirty="0" smtClean="0"/>
              <a:t>Fundraising</a:t>
            </a:r>
            <a:endParaRPr lang="en-US" dirty="0"/>
          </a:p>
          <a:p>
            <a:r>
              <a:rPr lang="en-US" dirty="0"/>
              <a:t>Funding restrictions</a:t>
            </a:r>
          </a:p>
          <a:p>
            <a:r>
              <a:rPr lang="en-US" dirty="0"/>
              <a:t>Reporting requirements by funders</a:t>
            </a:r>
          </a:p>
          <a:p>
            <a:r>
              <a:rPr lang="en-US" dirty="0"/>
              <a:t>Clients’ personal limitations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755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many clients do we represent annually?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0" y="1676400"/>
            <a:ext cx="4998720" cy="213664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Closed 35,000+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cases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2016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Touch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thousands </a:t>
            </a:r>
            <a:r>
              <a:rPr lang="en-US" sz="2700" noProof="0" dirty="0" smtClean="0"/>
              <a:t>of additional clients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 year through legal clinics, Ask-A-Lawyer,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events, and more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4818" name="Picture 2" descr="_MG_8943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9" y="1600200"/>
            <a:ext cx="2994273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we funded?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Filing fees</a:t>
            </a:r>
          </a:p>
          <a:p>
            <a:r>
              <a:rPr lang="en-US" dirty="0" smtClean="0"/>
              <a:t>Federal</a:t>
            </a:r>
            <a:r>
              <a:rPr lang="en-US" dirty="0"/>
              <a:t>, state, and local governments</a:t>
            </a:r>
          </a:p>
          <a:p>
            <a:r>
              <a:rPr lang="en-US" dirty="0" smtClean="0"/>
              <a:t>IOLTA</a:t>
            </a:r>
            <a:endParaRPr lang="en-US" dirty="0"/>
          </a:p>
          <a:p>
            <a:r>
              <a:rPr lang="en-US" dirty="0"/>
              <a:t>Private and public                                                foundations,                                                               including bar                                                            organizations</a:t>
            </a:r>
          </a:p>
          <a:p>
            <a:r>
              <a:rPr lang="en-US" dirty="0"/>
              <a:t>Individual </a:t>
            </a:r>
            <a:r>
              <a:rPr lang="en-US" dirty="0" smtClean="0"/>
              <a:t>donations</a:t>
            </a:r>
          </a:p>
          <a:p>
            <a:r>
              <a:rPr lang="en-US" dirty="0" smtClean="0"/>
              <a:t>Events</a:t>
            </a:r>
          </a:p>
          <a:p>
            <a:r>
              <a:rPr lang="en-US" dirty="0" smtClean="0"/>
              <a:t>Dues Check-Off</a:t>
            </a:r>
          </a:p>
          <a:p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31746" name="AutoShape 2" descr="Displaying LSSP Navigator 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AutoShape 4" descr="Displaying LSSP Navigator 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AutoShape 6" descr="Displaying LSSP Navigator 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AutoShape 8" descr="Displaying LSSP Navigator 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53" name="Picture 9" descr="C:\Users\mirvine\Downloads\LSSP Navigator 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51200"/>
            <a:ext cx="4152900" cy="276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benefits from legal aid?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422648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lients </a:t>
            </a:r>
            <a:r>
              <a:rPr lang="en-US" dirty="0"/>
              <a:t>and their families</a:t>
            </a:r>
          </a:p>
          <a:p>
            <a:r>
              <a:rPr lang="en-US" dirty="0" smtClean="0"/>
              <a:t>Judges and Courts </a:t>
            </a:r>
            <a:r>
              <a:rPr lang="en-US" dirty="0"/>
              <a:t>in all </a:t>
            </a:r>
            <a:r>
              <a:rPr lang="en-US" dirty="0" smtClean="0"/>
              <a:t>counties</a:t>
            </a:r>
            <a:endParaRPr lang="en-US" dirty="0"/>
          </a:p>
          <a:p>
            <a:r>
              <a:rPr lang="en-US" dirty="0"/>
              <a:t>All communities </a:t>
            </a:r>
            <a:r>
              <a:rPr lang="en-US" dirty="0" smtClean="0"/>
              <a:t>across Nevada</a:t>
            </a:r>
          </a:p>
          <a:p>
            <a:r>
              <a:rPr lang="en-US" dirty="0" smtClean="0"/>
              <a:t>Anyone needing a court remedy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by speeding proceedings</a:t>
            </a:r>
          </a:p>
          <a:p>
            <a:pPr marL="0" indent="0">
              <a:buNone/>
            </a:pPr>
            <a:r>
              <a:rPr lang="en-US" dirty="0" smtClean="0"/>
              <a:t>   and avoiding delays caused</a:t>
            </a:r>
          </a:p>
          <a:p>
            <a:pPr marL="0" indent="0">
              <a:buNone/>
            </a:pPr>
            <a:r>
              <a:rPr lang="en-US" dirty="0" smtClean="0"/>
              <a:t>   by un-represented clients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1" descr="C:\Users\mirvine\Dropbox\NC Commission\Communications\Pisgah photos\tasha and daugh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657600"/>
            <a:ext cx="3810000" cy="25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3995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07552" cy="758952"/>
          </a:xfrm>
        </p:spPr>
        <p:txBody>
          <a:bodyPr/>
          <a:lstStyle/>
          <a:p>
            <a:r>
              <a:rPr lang="en-US" dirty="0" smtClean="0"/>
              <a:t>An American 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/>
              <a:t>Equal Justice Under Law</a:t>
            </a:r>
            <a:endParaRPr lang="en-US" sz="5400" dirty="0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1529" y="2435942"/>
            <a:ext cx="4482427" cy="37871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8155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the economic benefits of legal aid?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$24.8 </a:t>
            </a:r>
            <a:r>
              <a:rPr lang="en-US" dirty="0"/>
              <a:t>million in new federal benefits, including food stamps, SSI, disability and federal tax </a:t>
            </a:r>
            <a:r>
              <a:rPr lang="en-US" dirty="0" smtClean="0"/>
              <a:t>refunds</a:t>
            </a:r>
          </a:p>
          <a:p>
            <a:r>
              <a:rPr lang="en-US" dirty="0" smtClean="0"/>
              <a:t>$8.3 million in Medicare and Medicaid reimbursements</a:t>
            </a:r>
          </a:p>
          <a:p>
            <a:r>
              <a:rPr lang="en-US" dirty="0" smtClean="0"/>
              <a:t>$4.6 million in veterans benefits.</a:t>
            </a:r>
            <a:endParaRPr lang="en-US" dirty="0"/>
          </a:p>
          <a:p>
            <a:r>
              <a:rPr lang="en-US" dirty="0" smtClean="0"/>
              <a:t>$2.2 </a:t>
            </a:r>
            <a:r>
              <a:rPr lang="en-US" dirty="0"/>
              <a:t>million in child </a:t>
            </a:r>
            <a:r>
              <a:rPr lang="en-US" dirty="0" smtClean="0"/>
              <a:t>support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7400" y="3352798"/>
            <a:ext cx="2642518" cy="2765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the economic benefits of legal aid?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514168"/>
            <a:ext cx="7894627" cy="4805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676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clients face to get a legal aid lawyer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Knowledge – identification of legal problem and where to go for assistance</a:t>
            </a:r>
          </a:p>
          <a:p>
            <a:r>
              <a:rPr lang="en-US" dirty="0"/>
              <a:t>Personal limitations</a:t>
            </a:r>
          </a:p>
          <a:p>
            <a:r>
              <a:rPr lang="en-US" dirty="0"/>
              <a:t>Geography</a:t>
            </a:r>
          </a:p>
          <a:p>
            <a:r>
              <a:rPr lang="en-US" dirty="0"/>
              <a:t>Eligibility for services</a:t>
            </a:r>
          </a:p>
          <a:p>
            <a:r>
              <a:rPr lang="en-US" dirty="0"/>
              <a:t>Case type</a:t>
            </a:r>
          </a:p>
          <a:p>
            <a:r>
              <a:rPr lang="en-US" dirty="0"/>
              <a:t>Staffing</a:t>
            </a:r>
          </a:p>
          <a:p>
            <a:endParaRPr lang="en-US" dirty="0"/>
          </a:p>
        </p:txBody>
      </p:sp>
      <p:pic>
        <p:nvPicPr>
          <p:cNvPr id="1026" name="Picture 2" descr="C:\Users\mirvine\AppData\Local\Microsoft\Windows\Temporary Internet Files\Content.Outlook\MBYSMZ81\Edit-4655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5300" y="3200400"/>
            <a:ext cx="43434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Legal Aid</a:t>
            </a:r>
            <a:endParaRPr lang="en-US" dirty="0"/>
          </a:p>
        </p:txBody>
      </p:sp>
      <p:pic>
        <p:nvPicPr>
          <p:cNvPr id="1026" name="Picture 2" descr="C:\Users\BradL\Desktop\Images, Photos\not addressing disability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85415" cy="462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724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Legal Aid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600200"/>
            <a:ext cx="8648176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716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Legal Aid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676400"/>
            <a:ext cx="863262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012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Role as a Commission 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Attend Meetings 3x/Year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Participate on a Committee(s), as agreed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Dedicate a Reasonable Amount of Time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Act as an Advocate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Stay Informed</a:t>
            </a: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27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and Questions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490" y="1676400"/>
            <a:ext cx="860284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BradL\Desktop\Logos\ATJC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39" y="3921291"/>
            <a:ext cx="1815408" cy="181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966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if Time…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 smtClean="0"/>
              <a:t>Story on next slides 29-35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162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sz="2800" dirty="0"/>
              <a:t>Single mother with </a:t>
            </a:r>
            <a:r>
              <a:rPr lang="en-US" sz="2800" dirty="0" smtClean="0"/>
              <a:t>daughter</a:t>
            </a:r>
            <a:endParaRPr lang="en-US" sz="2800" dirty="0"/>
          </a:p>
          <a:p>
            <a:pPr marL="0" indent="0"/>
            <a:r>
              <a:rPr lang="en-US" sz="2800" dirty="0"/>
              <a:t>Worked as a customer service representative</a:t>
            </a:r>
          </a:p>
          <a:p>
            <a:pPr marL="0" indent="0"/>
            <a:r>
              <a:rPr lang="en-US" sz="2800" dirty="0"/>
              <a:t>Suffered a stroke and slipped into a coma</a:t>
            </a:r>
          </a:p>
          <a:p>
            <a:pPr marL="0" indent="0"/>
            <a:r>
              <a:rPr lang="en-US" sz="2800" dirty="0"/>
              <a:t>Hospitalized and in a coma for 3 days</a:t>
            </a:r>
          </a:p>
          <a:p>
            <a:pPr marL="0" indent="0"/>
            <a:r>
              <a:rPr lang="en-US" sz="2800" dirty="0"/>
              <a:t>Fired from her job for missing 3 days of work </a:t>
            </a:r>
            <a:r>
              <a:rPr lang="en-US" sz="2800" dirty="0" smtClean="0"/>
              <a:t>    without </a:t>
            </a:r>
            <a:r>
              <a:rPr lang="en-US" sz="2800" dirty="0"/>
              <a:t>calling to report an absence</a:t>
            </a:r>
          </a:p>
          <a:p>
            <a:pPr marL="0" indent="0"/>
            <a:r>
              <a:rPr lang="en-US" sz="2800" dirty="0"/>
              <a:t>Asked employer for job back but employer said “no”</a:t>
            </a:r>
          </a:p>
          <a:p>
            <a:pPr marL="0" indent="0"/>
            <a:r>
              <a:rPr lang="en-US" sz="2800" dirty="0"/>
              <a:t>Cannot pay rent, food, utilities, gas for her car, etc.</a:t>
            </a:r>
          </a:p>
          <a:p>
            <a:pPr marL="0" indent="0"/>
            <a:r>
              <a:rPr lang="en-US" sz="2800" dirty="0"/>
              <a:t>Filed for unemployment benefits</a:t>
            </a:r>
          </a:p>
          <a:p>
            <a:pPr marL="0" indent="0"/>
            <a:r>
              <a:rPr lang="en-US" sz="2800" dirty="0"/>
              <a:t>Denied unemployment 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42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07552" cy="758952"/>
          </a:xfrm>
        </p:spPr>
        <p:txBody>
          <a:bodyPr/>
          <a:lstStyle/>
          <a:p>
            <a:r>
              <a:rPr lang="en-US" dirty="0" smtClean="0"/>
              <a:t>And a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Who is more likely to win in court:</a:t>
            </a:r>
          </a:p>
          <a:p>
            <a:pPr>
              <a:buNone/>
            </a:pPr>
            <a:r>
              <a:rPr lang="en-US" dirty="0" smtClean="0"/>
              <a:t>A.) A person who represents themselves?</a:t>
            </a:r>
          </a:p>
          <a:p>
            <a:pPr>
              <a:buNone/>
            </a:pPr>
            <a:r>
              <a:rPr lang="en-US" dirty="0" smtClean="0"/>
              <a:t>B.) A person who is represented by </a:t>
            </a:r>
            <a:r>
              <a:rPr lang="en-US" smtClean="0"/>
              <a:t>a lawyer?</a:t>
            </a:r>
            <a:endParaRPr lang="en-US" dirty="0"/>
          </a:p>
        </p:txBody>
      </p:sp>
      <p:pic>
        <p:nvPicPr>
          <p:cNvPr id="43009" name="Picture 1" descr="C:\Users\mirvine\Dropbox\NC Commission\Communications\Client stories\Client photos\Consumer Client Sample all photos.jpg"/>
          <p:cNvPicPr>
            <a:picLocks noChangeAspect="1" noChangeArrowheads="1"/>
          </p:cNvPicPr>
          <p:nvPr/>
        </p:nvPicPr>
        <p:blipFill>
          <a:blip r:embed="rId3" cstate="print"/>
          <a:srcRect t="66667"/>
          <a:stretch>
            <a:fillRect/>
          </a:stretch>
        </p:blipFill>
        <p:spPr bwMode="auto">
          <a:xfrm>
            <a:off x="3962400" y="3429000"/>
            <a:ext cx="3429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Nancy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endParaRPr lang="en-US" sz="1000" dirty="0"/>
          </a:p>
          <a:p>
            <a:pPr marL="0">
              <a:buNone/>
            </a:pPr>
            <a:r>
              <a:rPr lang="en-US" dirty="0"/>
              <a:t>Nancy needs a lawyer to handle this complex legal matter.  How does she find one?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u="sng" dirty="0"/>
              <a:t>The first hurdle: knowledge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Decision denying benefits includes a pamphlet with information about legal services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Nancy calls toll-free number on pamphlet</a:t>
            </a:r>
          </a:p>
        </p:txBody>
      </p:sp>
    </p:spTree>
    <p:extLst>
      <p:ext uri="{BB962C8B-B14F-4D97-AF65-F5344CB8AC3E}">
        <p14:creationId xmlns:p14="http://schemas.microsoft.com/office/powerpoint/2010/main" val="2815108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Nancy do?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1200" b="1" u="sng" dirty="0"/>
          </a:p>
          <a:p>
            <a:pPr marL="0" indent="0">
              <a:buNone/>
            </a:pPr>
            <a:r>
              <a:rPr lang="en-US" b="1" u="sng" dirty="0"/>
              <a:t>The  second hurdle: Personal Limitations</a:t>
            </a:r>
          </a:p>
          <a:p>
            <a:r>
              <a:rPr lang="en-US" dirty="0"/>
              <a:t>No transportation </a:t>
            </a:r>
          </a:p>
          <a:p>
            <a:r>
              <a:rPr lang="en-US" dirty="0"/>
              <a:t>Difficulty remembering details after stroke</a:t>
            </a:r>
          </a:p>
          <a:p>
            <a:r>
              <a:rPr lang="en-US" dirty="0"/>
              <a:t>Doesn’t know how to appeal denial and the 10-day deadline to do so</a:t>
            </a:r>
          </a:p>
          <a:p>
            <a:r>
              <a:rPr lang="en-US" dirty="0"/>
              <a:t>Providing copies of her  unemployment paperwork to lawyer</a:t>
            </a:r>
          </a:p>
          <a:p>
            <a:endParaRPr lang="en-US" dirty="0"/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Nancy talks to legal aid lawyer; legal aid lawyer sends her follow up letter and envelope with address and postage to send paperwork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Does Nancy qualify for services?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000" b="1" u="sng" dirty="0"/>
          </a:p>
          <a:p>
            <a:pPr marL="0" indent="0">
              <a:buNone/>
            </a:pPr>
            <a:r>
              <a:rPr lang="en-US" b="1" u="sng" dirty="0"/>
              <a:t>Next hurdle: Eligibility for services</a:t>
            </a:r>
            <a:endParaRPr lang="en-US" dirty="0"/>
          </a:p>
          <a:p>
            <a:r>
              <a:rPr lang="en-US" dirty="0"/>
              <a:t>Does she meet income and asset eligibility?</a:t>
            </a:r>
          </a:p>
          <a:p>
            <a:r>
              <a:rPr lang="en-US" dirty="0"/>
              <a:t>Does the household income including wages and child support exceed $19,913 pre tax (125% of poverty guidelines for two-person household)?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Good news!  Nancy qualifies to receive services.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302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316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/>
              <a:t>Is Nancy’s case one that legal aid will handle?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000" b="1" u="sng" dirty="0"/>
          </a:p>
          <a:p>
            <a:pPr marL="0" indent="0">
              <a:buNone/>
            </a:pPr>
            <a:r>
              <a:rPr lang="en-US" b="1" u="sng" dirty="0"/>
              <a:t>Next hurdle: Case type</a:t>
            </a:r>
          </a:p>
          <a:p>
            <a:r>
              <a:rPr lang="en-US" dirty="0"/>
              <a:t>Legal aid providers handle different types of cases.</a:t>
            </a:r>
          </a:p>
          <a:p>
            <a:r>
              <a:rPr lang="en-US" dirty="0"/>
              <a:t>Has Nancy contacted a legal aid provider that will handle her particular case type?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Yes, her local legal aid office handles this type of case.</a:t>
            </a:r>
            <a:br>
              <a:rPr lang="en-US" dirty="0"/>
            </a:b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1221995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Will Nancy get a lawyer?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b="1" u="sng" dirty="0"/>
          </a:p>
          <a:p>
            <a:pPr marL="0" indent="0">
              <a:buNone/>
            </a:pPr>
            <a:r>
              <a:rPr lang="en-US" b="1" u="sng" dirty="0"/>
              <a:t>Final hurdle: Staffing limitations</a:t>
            </a:r>
            <a:endParaRPr lang="en-US" sz="1000" dirty="0"/>
          </a:p>
          <a:p>
            <a:r>
              <a:rPr lang="en-US" dirty="0"/>
              <a:t>Does her local legal aid office have a staff attorney to take her case?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legal aid office has an attorney who can represent Nancy  to appeal the denial of her unemployment benefits.</a:t>
            </a: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30996909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Nancy’s story end?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  <a:p>
            <a:r>
              <a:rPr lang="en-US" sz="2400" dirty="0" smtClean="0"/>
              <a:t>Legal aid </a:t>
            </a:r>
            <a:r>
              <a:rPr lang="en-US" sz="2400" dirty="0"/>
              <a:t>agreed to represent Nancy to appeal the decision denying her unemployment benefits.</a:t>
            </a:r>
          </a:p>
          <a:p>
            <a:r>
              <a:rPr lang="en-US" sz="2400" dirty="0"/>
              <a:t>Without her job and without unemployment benefits, Nancy could not pay her rent.</a:t>
            </a:r>
          </a:p>
          <a:p>
            <a:r>
              <a:rPr lang="en-US" sz="2400" dirty="0"/>
              <a:t>Nancy and her daughter were evicted before her case was heard.</a:t>
            </a:r>
            <a:endParaRPr lang="en-US" sz="2400" strike="sngStrike" dirty="0"/>
          </a:p>
          <a:p>
            <a:r>
              <a:rPr lang="en-US" sz="2400" dirty="0"/>
              <a:t>Nancy won her appeal and got unemployment benefits.  She used the benefits to get another apartment.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0501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irvine\Downloads\WordItOut-word-cloud-1225417.png"/>
          <p:cNvPicPr>
            <a:picLocks noChangeAspect="1" noChangeArrowheads="1"/>
          </p:cNvPicPr>
          <p:nvPr/>
        </p:nvPicPr>
        <p:blipFill>
          <a:blip r:embed="rId3" cstate="print"/>
          <a:srcRect l="14368" r="13218"/>
          <a:stretch>
            <a:fillRect/>
          </a:stretch>
        </p:blipFill>
        <p:spPr bwMode="auto">
          <a:xfrm>
            <a:off x="-381000" y="0"/>
            <a:ext cx="9525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2057400"/>
          </a:xfrm>
        </p:spPr>
        <p:txBody>
          <a:bodyPr/>
          <a:lstStyle/>
          <a:p>
            <a:r>
              <a:rPr lang="en-US" sz="2400" dirty="0"/>
              <a:t>What is the </a:t>
            </a:r>
            <a:r>
              <a:rPr lang="en-US" sz="2400" dirty="0" smtClean="0"/>
              <a:t>Access to </a:t>
            </a:r>
            <a:r>
              <a:rPr lang="en-US" sz="2400" dirty="0"/>
              <a:t>Justice </a:t>
            </a:r>
            <a:r>
              <a:rPr lang="en-US" sz="2400" dirty="0" smtClean="0"/>
              <a:t>Commission?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Mission </a:t>
            </a:r>
          </a:p>
          <a:p>
            <a:r>
              <a:rPr lang="en-US" dirty="0"/>
              <a:t> The Access to Justice Commission works with Nevada’s legal aid providers to improve access to civil justice for people of limited means in Nevada </a:t>
            </a:r>
          </a:p>
          <a:p>
            <a:r>
              <a:rPr lang="en-US" dirty="0" smtClean="0"/>
              <a:t>What we do</a:t>
            </a:r>
          </a:p>
          <a:p>
            <a:pPr lvl="1"/>
            <a:r>
              <a:rPr lang="en-US" dirty="0"/>
              <a:t>Assess </a:t>
            </a:r>
            <a:r>
              <a:rPr lang="en-US" dirty="0" smtClean="0"/>
              <a:t>needs</a:t>
            </a:r>
          </a:p>
          <a:p>
            <a:pPr lvl="1"/>
            <a:r>
              <a:rPr lang="en-US" dirty="0" smtClean="0"/>
              <a:t>Develop policies</a:t>
            </a:r>
          </a:p>
          <a:p>
            <a:pPr lvl="1"/>
            <a:r>
              <a:rPr lang="en-US" dirty="0" smtClean="0"/>
              <a:t>Improve </a:t>
            </a:r>
            <a:r>
              <a:rPr lang="en-US" dirty="0"/>
              <a:t>self-help and pro bono  </a:t>
            </a:r>
            <a:endParaRPr lang="en-US" dirty="0" smtClean="0"/>
          </a:p>
          <a:p>
            <a:pPr lvl="1"/>
            <a:r>
              <a:rPr lang="en-US" dirty="0" smtClean="0"/>
              <a:t>Increase awareness</a:t>
            </a:r>
          </a:p>
          <a:p>
            <a:pPr lvl="1"/>
            <a:r>
              <a:rPr lang="en-US" dirty="0" smtClean="0"/>
              <a:t>Pursue funding</a:t>
            </a:r>
          </a:p>
          <a:p>
            <a:pPr lvl="1"/>
            <a:r>
              <a:rPr lang="en-US" dirty="0" smtClean="0"/>
              <a:t>Recommend </a:t>
            </a:r>
            <a:r>
              <a:rPr lang="en-US" dirty="0"/>
              <a:t>rules and legislation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BradL\Desktop\Logos\ATJC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1815408" cy="181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Nevada’s Five Core Legal Aid Providers</a:t>
            </a:r>
            <a:endParaRPr lang="en-US" sz="3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3805305"/>
            <a:ext cx="1593648" cy="1481334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9956" y="2710491"/>
            <a:ext cx="1371977" cy="1371977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605" y="2895600"/>
            <a:ext cx="3298395" cy="767300"/>
          </a:xfrm>
          <a:prstGeom prst="rect">
            <a:avLst/>
          </a:prstGeom>
          <a:noFill/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0216" y="4802995"/>
            <a:ext cx="1825867" cy="967288"/>
          </a:xfrm>
          <a:prstGeom prst="rect">
            <a:avLst/>
          </a:prstGeom>
          <a:noFill/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4706760"/>
            <a:ext cx="1600200" cy="80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07552" cy="758952"/>
          </a:xfrm>
        </p:spPr>
        <p:txBody>
          <a:bodyPr/>
          <a:lstStyle/>
          <a:p>
            <a:r>
              <a:rPr lang="en-US" dirty="0"/>
              <a:t>Who are our clients?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r>
              <a:rPr lang="en-US" dirty="0" smtClean="0"/>
              <a:t>Nearly 1 million (990,000) Nevadans </a:t>
            </a:r>
            <a:r>
              <a:rPr lang="en-US" dirty="0"/>
              <a:t>are eligible for legal aid (based on 200% of the federal poverty level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43009" name="Picture 1" descr="C:\Users\mirvine\Dropbox\NC Commission\Communications\Client stories\Client photos\Consumer Client Sample all photos.jpg"/>
          <p:cNvPicPr>
            <a:picLocks noChangeAspect="1" noChangeArrowheads="1"/>
          </p:cNvPicPr>
          <p:nvPr/>
        </p:nvPicPr>
        <p:blipFill>
          <a:blip r:embed="rId3" cstate="print"/>
          <a:srcRect t="66667"/>
          <a:stretch>
            <a:fillRect/>
          </a:stretch>
        </p:blipFill>
        <p:spPr bwMode="auto">
          <a:xfrm>
            <a:off x="3962400" y="3429000"/>
            <a:ext cx="34290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7117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Poverty Landscape in Nevada?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646383"/>
            <a:ext cx="8534400" cy="4606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8822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our clients?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978152"/>
            <a:ext cx="8503920" cy="4346448"/>
          </a:xfrm>
        </p:spPr>
        <p:txBody>
          <a:bodyPr>
            <a:normAutofit/>
          </a:bodyPr>
          <a:lstStyle/>
          <a:p>
            <a:r>
              <a:rPr lang="en-US" dirty="0"/>
              <a:t>Vulnerable populations served</a:t>
            </a:r>
          </a:p>
          <a:p>
            <a:pPr>
              <a:buNone/>
            </a:pPr>
            <a:endParaRPr lang="en-US" sz="1000" dirty="0"/>
          </a:p>
          <a:p>
            <a:pPr lvl="1"/>
            <a:r>
              <a:rPr lang="en-US" dirty="0"/>
              <a:t>People with disabilities</a:t>
            </a:r>
          </a:p>
          <a:p>
            <a:pPr lvl="1"/>
            <a:r>
              <a:rPr lang="en-US" dirty="0"/>
              <a:t>Seniors 60+</a:t>
            </a:r>
          </a:p>
          <a:p>
            <a:pPr lvl="1"/>
            <a:r>
              <a:rPr lang="en-US" dirty="0" smtClean="0"/>
              <a:t>Children</a:t>
            </a:r>
          </a:p>
          <a:p>
            <a:pPr lvl="1"/>
            <a:r>
              <a:rPr lang="en-US" dirty="0" smtClean="0"/>
              <a:t>Homeless</a:t>
            </a:r>
            <a:endParaRPr lang="en-US" dirty="0"/>
          </a:p>
          <a:p>
            <a:pPr lvl="1"/>
            <a:r>
              <a:rPr lang="en-US" dirty="0"/>
              <a:t>Domestic violence </a:t>
            </a:r>
          </a:p>
          <a:p>
            <a:pPr lvl="1">
              <a:buNone/>
            </a:pPr>
            <a:r>
              <a:rPr lang="en-US" dirty="0"/>
              <a:t>     and sexual assault </a:t>
            </a:r>
            <a:r>
              <a:rPr lang="en-US" dirty="0" smtClean="0"/>
              <a:t>victims</a:t>
            </a:r>
          </a:p>
          <a:p>
            <a:pPr lvl="1"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39937" name="Picture 1" descr="C:\Users\mirvine\Dropbox\NC Commission\Communications\Client stories\_MG_5922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740152"/>
            <a:ext cx="3886200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342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our clients?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905000"/>
            <a:ext cx="8503920" cy="4194048"/>
          </a:xfrm>
        </p:spPr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opulations </a:t>
            </a:r>
            <a:r>
              <a:rPr lang="en-US" dirty="0"/>
              <a:t>served</a:t>
            </a:r>
          </a:p>
          <a:p>
            <a:pPr lvl="1"/>
            <a:r>
              <a:rPr lang="en-US" dirty="0"/>
              <a:t>Veterans and military </a:t>
            </a:r>
            <a:r>
              <a:rPr lang="en-US" dirty="0" smtClean="0"/>
              <a:t>families</a:t>
            </a:r>
          </a:p>
          <a:p>
            <a:pPr lvl="1"/>
            <a:r>
              <a:rPr lang="en-US" dirty="0" smtClean="0"/>
              <a:t>Families with children</a:t>
            </a:r>
          </a:p>
          <a:p>
            <a:pPr lvl="1"/>
            <a:r>
              <a:rPr lang="en-US" dirty="0" smtClean="0"/>
              <a:t>Native </a:t>
            </a:r>
            <a:r>
              <a:rPr lang="en-US" dirty="0"/>
              <a:t>Americans</a:t>
            </a:r>
          </a:p>
          <a:p>
            <a:pPr lvl="1"/>
            <a:r>
              <a:rPr lang="en-US" dirty="0"/>
              <a:t>Immigrants </a:t>
            </a:r>
          </a:p>
          <a:p>
            <a:pPr lvl="1"/>
            <a:r>
              <a:rPr lang="en-US" dirty="0" smtClean="0"/>
              <a:t>Inmates</a:t>
            </a:r>
          </a:p>
          <a:p>
            <a:pPr lvl="1"/>
            <a:r>
              <a:rPr lang="en-US" dirty="0" smtClean="0"/>
              <a:t>Victims of Violence</a:t>
            </a:r>
            <a:endParaRPr lang="en-US" dirty="0"/>
          </a:p>
          <a:p>
            <a:pPr lvl="1"/>
            <a:r>
              <a:rPr lang="en-US" dirty="0"/>
              <a:t>Persons living with                                                                        HIV/AIDS</a:t>
            </a:r>
          </a:p>
          <a:p>
            <a:endParaRPr lang="en-US" dirty="0"/>
          </a:p>
        </p:txBody>
      </p:sp>
      <p:pic>
        <p:nvPicPr>
          <p:cNvPr id="8193" name="Picture 1" descr="C:\Users\mirvine\Dropbox\NC Commission\Communications\Client stories\Client photos\Veterans Client Sam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165317"/>
            <a:ext cx="4191000" cy="2778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3429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4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680000"/>
      </a:accent1>
      <a:accent2>
        <a:srgbClr val="59595B"/>
      </a:accent2>
      <a:accent3>
        <a:srgbClr val="022262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943</TotalTime>
  <Words>1105</Words>
  <Application>Microsoft Office PowerPoint</Application>
  <PresentationFormat>On-screen Show (4:3)</PresentationFormat>
  <Paragraphs>233</Paragraphs>
  <Slides>36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Civic</vt:lpstr>
      <vt:lpstr>       Civil Legal Aid in NV </vt:lpstr>
      <vt:lpstr>An American Promise</vt:lpstr>
      <vt:lpstr>And a Question</vt:lpstr>
      <vt:lpstr>What is the Access to Justice Commission?</vt:lpstr>
      <vt:lpstr>Nevada’s Five Core Legal Aid Providers</vt:lpstr>
      <vt:lpstr>Who are our clients?</vt:lpstr>
      <vt:lpstr>What is the Poverty Landscape in Nevada?</vt:lpstr>
      <vt:lpstr>Who are our clients?</vt:lpstr>
      <vt:lpstr>Who are our clients?</vt:lpstr>
      <vt:lpstr>What do we do?</vt:lpstr>
      <vt:lpstr>What do we do?</vt:lpstr>
      <vt:lpstr>How do clients apply for services?</vt:lpstr>
      <vt:lpstr>Who gets help?  And the “Justice Gap”</vt:lpstr>
      <vt:lpstr>What types of cases do we handle?</vt:lpstr>
      <vt:lpstr>Who provides the services?</vt:lpstr>
      <vt:lpstr>What challenges does legal aid face?</vt:lpstr>
      <vt:lpstr>How many clients do we represent annually?</vt:lpstr>
      <vt:lpstr>How are we funded?</vt:lpstr>
      <vt:lpstr>Who benefits from legal aid?</vt:lpstr>
      <vt:lpstr>What are the economic benefits of legal aid?</vt:lpstr>
      <vt:lpstr>What are the economic benefits of legal aid?</vt:lpstr>
      <vt:lpstr>Challenges clients face to get a legal aid lawyer</vt:lpstr>
      <vt:lpstr>Benefits of Legal Aid</vt:lpstr>
      <vt:lpstr>Benefits of Legal Aid</vt:lpstr>
      <vt:lpstr>Benefits of Legal Aid</vt:lpstr>
      <vt:lpstr>Your Role as a Commission Member</vt:lpstr>
      <vt:lpstr>Thank You and Questions</vt:lpstr>
      <vt:lpstr>Only if Time…</vt:lpstr>
      <vt:lpstr>Meet Nancy</vt:lpstr>
      <vt:lpstr>What does Nancy do?</vt:lpstr>
      <vt:lpstr>What does Nancy do?</vt:lpstr>
      <vt:lpstr>Does Nancy qualify for services?</vt:lpstr>
      <vt:lpstr>Is Nancy’s case one that legal aid will handle?</vt:lpstr>
      <vt:lpstr>Will Nancy get a lawyer?</vt:lpstr>
      <vt:lpstr>How does Nancy’s story end?</vt:lpstr>
      <vt:lpstr>PowerPoint Presentation</vt:lpstr>
    </vt:vector>
  </TitlesOfParts>
  <Company>NC State Bar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mirvine</dc:creator>
  <cp:lastModifiedBy>Brad Lewis</cp:lastModifiedBy>
  <cp:revision>311</cp:revision>
  <dcterms:created xsi:type="dcterms:W3CDTF">2015-11-02T15:23:59Z</dcterms:created>
  <dcterms:modified xsi:type="dcterms:W3CDTF">2018-11-06T22:48:51Z</dcterms:modified>
</cp:coreProperties>
</file>